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87" r:id="rId2"/>
    <p:sldId id="288" r:id="rId3"/>
    <p:sldId id="257" r:id="rId4"/>
    <p:sldId id="273" r:id="rId5"/>
    <p:sldId id="258" r:id="rId6"/>
    <p:sldId id="260" r:id="rId7"/>
    <p:sldId id="264" r:id="rId8"/>
    <p:sldId id="289" r:id="rId9"/>
    <p:sldId id="290" r:id="rId10"/>
    <p:sldId id="263" r:id="rId11"/>
    <p:sldId id="266" r:id="rId12"/>
    <p:sldId id="268" r:id="rId13"/>
    <p:sldId id="269" r:id="rId14"/>
    <p:sldId id="259" r:id="rId15"/>
    <p:sldId id="261" r:id="rId16"/>
    <p:sldId id="262" r:id="rId17"/>
    <p:sldId id="265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70" r:id="rId26"/>
    <p:sldId id="274" r:id="rId27"/>
    <p:sldId id="272" r:id="rId2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1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78A65C-88D4-44A2-80E9-6FD9E8AEBE14}" type="datetimeFigureOut">
              <a:rPr lang="es-CO" smtClean="0"/>
              <a:t>23/03/2022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F34B7E-99AF-4B41-A71F-EB84988B7B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36800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OTIC y demás colaboradores (llavero)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53489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hyperlink" Target="mailto:dimaun018_fibog@unal.edu.co" TargetMode="Externa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2BC0405-9A0F-4E37-B6AD-97F2B726A538}" type="slidenum">
              <a:rPr lang="es-CO" smtClean="0"/>
              <a:pPr/>
              <a:t>‹Nº›</a:t>
            </a:fld>
            <a:endParaRPr lang="es-CO"/>
          </a:p>
        </p:txBody>
      </p:sp>
      <p:sp>
        <p:nvSpPr>
          <p:cNvPr id="11" name="Google Shape;11;p2"/>
          <p:cNvSpPr/>
          <p:nvPr/>
        </p:nvSpPr>
        <p:spPr>
          <a:xfrm>
            <a:off x="5556033" y="0"/>
            <a:ext cx="6636000" cy="4753600"/>
          </a:xfrm>
          <a:prstGeom prst="rect">
            <a:avLst/>
          </a:prstGeom>
          <a:solidFill>
            <a:srgbClr val="FFCB25"/>
          </a:solidFill>
          <a:ln w="9525" cap="flat" cmpd="sng">
            <a:solidFill>
              <a:srgbClr val="FFCB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>
            <a:off x="0" y="4753600"/>
            <a:ext cx="5556000" cy="2104400"/>
          </a:xfrm>
          <a:prstGeom prst="rect">
            <a:avLst/>
          </a:prstGeom>
          <a:solidFill>
            <a:srgbClr val="FFCB25"/>
          </a:solidFill>
          <a:ln w="9525" cap="flat" cmpd="sng">
            <a:solidFill>
              <a:srgbClr val="FFCB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5997900" y="408767"/>
            <a:ext cx="5778400" cy="23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5998000" y="3233900"/>
            <a:ext cx="5778400" cy="10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l="4829" t="21840" r="6234" b="16655"/>
          <a:stretch/>
        </p:blipFill>
        <p:spPr>
          <a:xfrm>
            <a:off x="794867" y="1519693"/>
            <a:ext cx="3966267" cy="1714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3">
            <a:alphaModFix/>
          </a:blip>
          <a:srcRect l="10604" r="13047" b="25322"/>
          <a:stretch/>
        </p:blipFill>
        <p:spPr>
          <a:xfrm>
            <a:off x="5997890" y="5059257"/>
            <a:ext cx="1198909" cy="1278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4">
            <a:alphaModFix/>
          </a:blip>
          <a:srcRect l="7475" t="7034" r="5196" b="7589"/>
          <a:stretch/>
        </p:blipFill>
        <p:spPr>
          <a:xfrm>
            <a:off x="1978879" y="4742219"/>
            <a:ext cx="1353500" cy="132778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/>
          <p:nvPr/>
        </p:nvSpPr>
        <p:spPr>
          <a:xfrm>
            <a:off x="304800" y="4742232"/>
            <a:ext cx="4701600" cy="1912400"/>
          </a:xfrm>
          <a:prstGeom prst="rect">
            <a:avLst/>
          </a:prstGeom>
          <a:solidFill>
            <a:srgbClr val="FFCB25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7222567" y="5014800"/>
            <a:ext cx="4701600" cy="1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-CO" sz="2000" i="1">
                <a:solidFill>
                  <a:srgbClr val="363636"/>
                </a:solidFill>
                <a:latin typeface="Montserrat"/>
                <a:ea typeface="Montserrat"/>
                <a:cs typeface="Montserrat"/>
                <a:sym typeface="Montserrat"/>
              </a:rPr>
              <a:t>Grupo de investigación en nuevas tecnologías de diseño, manufactura y automatización</a:t>
            </a:r>
            <a:endParaRPr sz="2000" i="1">
              <a:solidFill>
                <a:srgbClr val="3636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-CO" sz="2000" i="1">
                <a:solidFill>
                  <a:srgbClr val="363636"/>
                </a:solidFill>
                <a:latin typeface="Montserrat"/>
                <a:ea typeface="Montserrat"/>
                <a:cs typeface="Montserrat"/>
                <a:sym typeface="Montserrat"/>
              </a:rPr>
              <a:t>DIMA UN</a:t>
            </a:r>
            <a:endParaRPr sz="2000" i="1">
              <a:solidFill>
                <a:srgbClr val="36363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" name="Google Shape;20;p2"/>
          <p:cNvPicPr preferRelativeResize="0"/>
          <p:nvPr/>
        </p:nvPicPr>
        <p:blipFill rotWithShape="1">
          <a:blip r:embed="rId4">
            <a:alphaModFix/>
          </a:blip>
          <a:srcRect l="7475" t="7034" r="5196" b="7589"/>
          <a:stretch/>
        </p:blipFill>
        <p:spPr>
          <a:xfrm>
            <a:off x="672476" y="5089898"/>
            <a:ext cx="1334712" cy="121723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"/>
          <p:cNvSpPr txBox="1"/>
          <p:nvPr/>
        </p:nvSpPr>
        <p:spPr>
          <a:xfrm>
            <a:off x="1978867" y="5192600"/>
            <a:ext cx="2926800" cy="11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-CO" sz="2000" i="1">
                <a:solidFill>
                  <a:srgbClr val="363636"/>
                </a:solidFill>
                <a:latin typeface="Montserrat"/>
                <a:ea typeface="Montserrat"/>
                <a:cs typeface="Montserrat"/>
                <a:sym typeface="Montserrat"/>
              </a:rPr>
              <a:t>Laboratorio Fábrica Experimental</a:t>
            </a:r>
            <a:endParaRPr sz="2000" i="1">
              <a:solidFill>
                <a:srgbClr val="3636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-CO" sz="2000" i="1">
                <a:solidFill>
                  <a:srgbClr val="363636"/>
                </a:solidFill>
                <a:latin typeface="Montserrat"/>
                <a:ea typeface="Montserrat"/>
                <a:cs typeface="Montserrat"/>
                <a:sym typeface="Montserrat"/>
              </a:rPr>
              <a:t>LABFABEX UN</a:t>
            </a:r>
            <a:endParaRPr sz="2000" i="1">
              <a:solidFill>
                <a:srgbClr val="36363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61225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415600" y="1125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2BC0405-9A0F-4E37-B6AD-97F2B726A538}" type="slidenum">
              <a:rPr lang="es-CO" smtClean="0"/>
              <a:pPr/>
              <a:t>‹Nº›</a:t>
            </a:fld>
            <a:endParaRPr lang="es-CO"/>
          </a:p>
        </p:txBody>
      </p:sp>
      <p:sp>
        <p:nvSpPr>
          <p:cNvPr id="25" name="Google Shape;25;p3"/>
          <p:cNvSpPr/>
          <p:nvPr/>
        </p:nvSpPr>
        <p:spPr>
          <a:xfrm>
            <a:off x="0" y="1234900"/>
            <a:ext cx="12192000" cy="142800"/>
          </a:xfrm>
          <a:prstGeom prst="rect">
            <a:avLst/>
          </a:prstGeom>
          <a:solidFill>
            <a:srgbClr val="FFCB25"/>
          </a:solidFill>
          <a:ln w="9525" cap="flat" cmpd="sng">
            <a:solidFill>
              <a:srgbClr val="FFCB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2"/>
          </p:nvPr>
        </p:nvSpPr>
        <p:spPr>
          <a:xfrm>
            <a:off x="415600" y="1617667"/>
            <a:ext cx="11360800" cy="4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84014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867">
                <a:latin typeface="Montserrat"/>
                <a:ea typeface="Montserrat"/>
                <a:cs typeface="Montserrat"/>
                <a:sym typeface="Montserrat"/>
              </a:defRPr>
            </a:lvl1pPr>
            <a:lvl2pPr marL="1219170" lvl="1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Montserrat"/>
              <a:buChar char="○"/>
              <a:defRPr sz="1600">
                <a:latin typeface="Montserrat"/>
                <a:ea typeface="Montserrat"/>
                <a:cs typeface="Montserrat"/>
                <a:sym typeface="Montserrat"/>
              </a:defRPr>
            </a:lvl2pPr>
            <a:lvl3pPr marL="1828754" lvl="2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Montserrat"/>
              <a:buChar char="■"/>
              <a:defRPr sz="1600">
                <a:latin typeface="Montserrat"/>
                <a:ea typeface="Montserrat"/>
                <a:cs typeface="Montserrat"/>
                <a:sym typeface="Montserrat"/>
              </a:defRPr>
            </a:lvl3pPr>
            <a:lvl4pPr marL="2438339" lvl="3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Montserrat"/>
              <a:buChar char="●"/>
              <a:defRPr sz="1600">
                <a:latin typeface="Montserrat"/>
                <a:ea typeface="Montserrat"/>
                <a:cs typeface="Montserrat"/>
                <a:sym typeface="Montserrat"/>
              </a:defRPr>
            </a:lvl4pPr>
            <a:lvl5pPr marL="3047924" lvl="4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Montserrat"/>
              <a:buChar char="○"/>
              <a:defRPr sz="1600">
                <a:latin typeface="Montserrat"/>
                <a:ea typeface="Montserrat"/>
                <a:cs typeface="Montserrat"/>
                <a:sym typeface="Montserrat"/>
              </a:defRPr>
            </a:lvl5pPr>
            <a:lvl6pPr marL="3657509" lvl="5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Montserrat"/>
              <a:buChar char="■"/>
              <a:defRPr sz="1600">
                <a:latin typeface="Montserrat"/>
                <a:ea typeface="Montserrat"/>
                <a:cs typeface="Montserrat"/>
                <a:sym typeface="Montserrat"/>
              </a:defRPr>
            </a:lvl6pPr>
            <a:lvl7pPr marL="4267093" lvl="6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Montserrat"/>
              <a:buChar char="●"/>
              <a:defRPr sz="1600">
                <a:latin typeface="Montserrat"/>
                <a:ea typeface="Montserrat"/>
                <a:cs typeface="Montserrat"/>
                <a:sym typeface="Montserrat"/>
              </a:defRPr>
            </a:lvl7pPr>
            <a:lvl8pPr marL="4876678" lvl="7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Montserrat"/>
              <a:buChar char="○"/>
              <a:defRPr sz="1600">
                <a:latin typeface="Montserrat"/>
                <a:ea typeface="Montserrat"/>
                <a:cs typeface="Montserrat"/>
                <a:sym typeface="Montserrat"/>
              </a:defRPr>
            </a:lvl8pPr>
            <a:lvl9pPr marL="5486263" lvl="8" indent="-40639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Font typeface="Montserrat"/>
              <a:buChar char="■"/>
              <a:defRPr sz="16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867">
                <a:latin typeface="Montserrat"/>
                <a:ea typeface="Montserrat"/>
                <a:cs typeface="Montserrat"/>
                <a:sym typeface="Montserrat"/>
              </a:defRPr>
            </a:lvl1pPr>
            <a:lvl2pPr marL="1219170" lvl="1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Montserrat"/>
              <a:buChar char="○"/>
              <a:defRPr sz="1600">
                <a:latin typeface="Montserrat"/>
                <a:ea typeface="Montserrat"/>
                <a:cs typeface="Montserrat"/>
                <a:sym typeface="Montserrat"/>
              </a:defRPr>
            </a:lvl2pPr>
            <a:lvl3pPr marL="1828754" lvl="2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Montserrat"/>
              <a:buChar char="■"/>
              <a:defRPr sz="1600">
                <a:latin typeface="Montserrat"/>
                <a:ea typeface="Montserrat"/>
                <a:cs typeface="Montserrat"/>
                <a:sym typeface="Montserrat"/>
              </a:defRPr>
            </a:lvl3pPr>
            <a:lvl4pPr marL="2438339" lvl="3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Montserrat"/>
              <a:buChar char="●"/>
              <a:defRPr sz="1600">
                <a:latin typeface="Montserrat"/>
                <a:ea typeface="Montserrat"/>
                <a:cs typeface="Montserrat"/>
                <a:sym typeface="Montserrat"/>
              </a:defRPr>
            </a:lvl4pPr>
            <a:lvl5pPr marL="3047924" lvl="4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Montserrat"/>
              <a:buChar char="○"/>
              <a:defRPr sz="1600">
                <a:latin typeface="Montserrat"/>
                <a:ea typeface="Montserrat"/>
                <a:cs typeface="Montserrat"/>
                <a:sym typeface="Montserrat"/>
              </a:defRPr>
            </a:lvl5pPr>
            <a:lvl6pPr marL="3657509" lvl="5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Montserrat"/>
              <a:buChar char="■"/>
              <a:defRPr sz="1600">
                <a:latin typeface="Montserrat"/>
                <a:ea typeface="Montserrat"/>
                <a:cs typeface="Montserrat"/>
                <a:sym typeface="Montserrat"/>
              </a:defRPr>
            </a:lvl6pPr>
            <a:lvl7pPr marL="4267093" lvl="6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Montserrat"/>
              <a:buChar char="●"/>
              <a:defRPr sz="1600">
                <a:latin typeface="Montserrat"/>
                <a:ea typeface="Montserrat"/>
                <a:cs typeface="Montserrat"/>
                <a:sym typeface="Montserrat"/>
              </a:defRPr>
            </a:lvl7pPr>
            <a:lvl8pPr marL="4876678" lvl="7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Montserrat"/>
              <a:buChar char="○"/>
              <a:defRPr sz="1600">
                <a:latin typeface="Montserrat"/>
                <a:ea typeface="Montserrat"/>
                <a:cs typeface="Montserrat"/>
                <a:sym typeface="Montserrat"/>
              </a:defRPr>
            </a:lvl8pPr>
            <a:lvl9pPr marL="5486263" lvl="8" indent="-40639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Font typeface="Montserrat"/>
              <a:buChar char="■"/>
              <a:defRPr sz="16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2BC0405-9A0F-4E37-B6AD-97F2B726A538}" type="slidenum">
              <a:rPr lang="es-CO" smtClean="0"/>
              <a:pPr/>
              <a:t>‹Nº›</a:t>
            </a:fld>
            <a:endParaRPr lang="es-CO"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415600" y="1125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0" y="1234900"/>
            <a:ext cx="12192000" cy="142800"/>
          </a:xfrm>
          <a:prstGeom prst="rect">
            <a:avLst/>
          </a:prstGeom>
          <a:solidFill>
            <a:srgbClr val="FFCB25"/>
          </a:solidFill>
          <a:ln w="9525" cap="flat" cmpd="sng">
            <a:solidFill>
              <a:srgbClr val="FFCB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63868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0" y="5670633"/>
            <a:ext cx="12192000" cy="1187200"/>
          </a:xfrm>
          <a:prstGeom prst="rect">
            <a:avLst/>
          </a:prstGeom>
          <a:solidFill>
            <a:srgbClr val="FFCB25"/>
          </a:solidFill>
          <a:ln w="9525" cap="flat" cmpd="sng">
            <a:solidFill>
              <a:srgbClr val="FFCB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1850800" y="802367"/>
            <a:ext cx="8490400" cy="42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6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2BC0405-9A0F-4E37-B6AD-97F2B726A538}" type="slidenum">
              <a:rPr lang="es-CO" smtClean="0"/>
              <a:pPr/>
              <a:t>‹Nº›</a:t>
            </a:fld>
            <a:endParaRPr lang="es-CO"/>
          </a:p>
        </p:txBody>
      </p:sp>
      <p:sp>
        <p:nvSpPr>
          <p:cNvPr id="37" name="Google Shape;37;p5"/>
          <p:cNvSpPr txBox="1"/>
          <p:nvPr/>
        </p:nvSpPr>
        <p:spPr>
          <a:xfrm>
            <a:off x="173233" y="5875884"/>
            <a:ext cx="6813600" cy="65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733" i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Departamento de ingeniería mecánica y mecatrónica</a:t>
            </a:r>
            <a:endParaRPr sz="24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733" i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Edificio 407 - Salón 104 - </a:t>
            </a:r>
            <a:r>
              <a:rPr lang="es-CO" sz="1733" i="1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Sede Bogotá</a:t>
            </a:r>
            <a:endParaRPr sz="1733" i="1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311107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rgbClr val="FFCB2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2BC0405-9A0F-4E37-B6AD-97F2B726A538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97447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/>
          <p:nvPr/>
        </p:nvSpPr>
        <p:spPr>
          <a:xfrm>
            <a:off x="0" y="4295157"/>
            <a:ext cx="12192000" cy="1307600"/>
          </a:xfrm>
          <a:prstGeom prst="rect">
            <a:avLst/>
          </a:prstGeom>
          <a:solidFill>
            <a:srgbClr val="FFCB25"/>
          </a:solidFill>
          <a:ln w="9525" cap="flat" cmpd="sng">
            <a:solidFill>
              <a:srgbClr val="FFCB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2BC0405-9A0F-4E37-B6AD-97F2B726A538}" type="slidenum">
              <a:rPr lang="es-CO" smtClean="0"/>
              <a:pPr/>
              <a:t>‹Nº›</a:t>
            </a:fld>
            <a:endParaRPr lang="es-CO"/>
          </a:p>
        </p:txBody>
      </p:sp>
      <p:pic>
        <p:nvPicPr>
          <p:cNvPr id="47" name="Google Shape;47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30868" y="1462334"/>
            <a:ext cx="1846864" cy="2160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875" y="1536005"/>
            <a:ext cx="1846864" cy="201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7"/>
          <p:cNvPicPr preferRelativeResize="0"/>
          <p:nvPr/>
        </p:nvPicPr>
        <p:blipFill rotWithShape="1">
          <a:blip r:embed="rId4">
            <a:alphaModFix/>
          </a:blip>
          <a:srcRect l="7475" t="7034" r="5196" b="7589"/>
          <a:stretch/>
        </p:blipFill>
        <p:spPr>
          <a:xfrm>
            <a:off x="7534025" y="1576198"/>
            <a:ext cx="1334712" cy="1217237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 txBox="1"/>
          <p:nvPr/>
        </p:nvSpPr>
        <p:spPr>
          <a:xfrm>
            <a:off x="7141539" y="2862955"/>
            <a:ext cx="2119600" cy="7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3200" b="0" i="0" u="none" strike="noStrike" cap="none">
                <a:solidFill>
                  <a:srgbClr val="000000"/>
                </a:solidFill>
                <a:latin typeface="Ubuntu Medium"/>
                <a:ea typeface="Ubuntu Medium"/>
                <a:cs typeface="Ubuntu Medium"/>
                <a:sym typeface="Ubuntu Medium"/>
              </a:rPr>
              <a:t>LabFabEx</a:t>
            </a:r>
            <a:endParaRPr sz="3200" b="0" i="0" u="none" strike="noStrike" cap="none">
              <a:solidFill>
                <a:srgbClr val="000000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51" name="Google Shape;51;p7"/>
          <p:cNvSpPr txBox="1"/>
          <p:nvPr/>
        </p:nvSpPr>
        <p:spPr>
          <a:xfrm>
            <a:off x="545000" y="4247533"/>
            <a:ext cx="111380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CO" sz="2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Construyendo nación con identidad y soberanía sostenible</a:t>
            </a:r>
            <a:endParaRPr sz="2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CO" sz="2133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labfabex_fibog</a:t>
            </a:r>
            <a:r>
              <a:rPr lang="es-CO" sz="2133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@unal.edu.co</a:t>
            </a:r>
            <a:endParaRPr sz="2133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CO" sz="2133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3165000 - Extensión: 11219</a:t>
            </a:r>
            <a:endParaRPr sz="2133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" name="Google Shape;52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92042" y="5834970"/>
            <a:ext cx="732801" cy="73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7"/>
          <p:cNvPicPr preferRelativeResize="0"/>
          <p:nvPr/>
        </p:nvPicPr>
        <p:blipFill rotWithShape="1">
          <a:blip r:embed="rId7">
            <a:alphaModFix/>
          </a:blip>
          <a:srcRect t="19429" b="18731"/>
          <a:stretch/>
        </p:blipFill>
        <p:spPr>
          <a:xfrm>
            <a:off x="4524843" y="5834971"/>
            <a:ext cx="1184981" cy="73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09824" y="5834970"/>
            <a:ext cx="901768" cy="7327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/>
        </p:nvSpPr>
        <p:spPr>
          <a:xfrm>
            <a:off x="6952901" y="5913967"/>
            <a:ext cx="1624000" cy="57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133">
                <a:solidFill>
                  <a:srgbClr val="434343"/>
                </a:solidFill>
              </a:rPr>
              <a:t>@labfabex</a:t>
            </a:r>
            <a:endParaRPr sz="2400"/>
          </a:p>
        </p:txBody>
      </p:sp>
      <p:cxnSp>
        <p:nvCxnSpPr>
          <p:cNvPr id="56" name="Google Shape;56;p7"/>
          <p:cNvCxnSpPr/>
          <p:nvPr/>
        </p:nvCxnSpPr>
        <p:spPr>
          <a:xfrm>
            <a:off x="6952900" y="5832333"/>
            <a:ext cx="16000" cy="81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840220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5486-A393-4BDB-B58D-A9C383B177E1}" type="datetimeFigureOut">
              <a:rPr lang="es-CO" smtClean="0"/>
              <a:pPr/>
              <a:t>23/03/2022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C0405-9A0F-4E37-B6AD-97F2B726A538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39207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5486-A393-4BDB-B58D-A9C383B177E1}" type="datetimeFigureOut">
              <a:rPr lang="es-CO" smtClean="0"/>
              <a:pPr/>
              <a:t>23/03/2022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C0405-9A0F-4E37-B6AD-97F2B726A538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36605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2BC0405-9A0F-4E37-B6AD-97F2B726A538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6285985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0.w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l="4829" t="21837" r="6234" b="16660"/>
          <a:stretch/>
        </p:blipFill>
        <p:spPr>
          <a:xfrm>
            <a:off x="339030" y="1493079"/>
            <a:ext cx="2108205" cy="83161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C4E63BB6-A6EC-42D2-BE65-0A35C150C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7900" y="408766"/>
            <a:ext cx="5778400" cy="2653215"/>
          </a:xfrm>
        </p:spPr>
        <p:txBody>
          <a:bodyPr/>
          <a:lstStyle/>
          <a:p>
            <a:r>
              <a:rPr lang="es-ES" sz="3200" dirty="0">
                <a:solidFill>
                  <a:srgbClr val="FF0000"/>
                </a:solidFill>
              </a:rPr>
              <a:t>DISEÑO AXIOMATICO</a:t>
            </a:r>
            <a:br>
              <a:rPr lang="es-ES" sz="3200" dirty="0">
                <a:solidFill>
                  <a:srgbClr val="FF0000"/>
                </a:solidFill>
              </a:rPr>
            </a:br>
            <a:br>
              <a:rPr lang="es-ES" sz="3200" dirty="0">
                <a:solidFill>
                  <a:srgbClr val="FF0000"/>
                </a:solidFill>
              </a:rPr>
            </a:br>
            <a:r>
              <a:rPr lang="es-ES" sz="3200" dirty="0">
                <a:solidFill>
                  <a:srgbClr val="FF0000"/>
                </a:solidFill>
              </a:rPr>
              <a:t>PRINCIPIOS GUIA </a:t>
            </a:r>
            <a:endParaRPr lang="es-CO" sz="3200" dirty="0">
              <a:solidFill>
                <a:srgbClr val="FF0000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6BB47B5-FC03-4797-ACF4-A933F305348E}"/>
              </a:ext>
            </a:extLst>
          </p:cNvPr>
          <p:cNvSpPr txBox="1"/>
          <p:nvPr/>
        </p:nvSpPr>
        <p:spPr>
          <a:xfrm>
            <a:off x="5935211" y="3429000"/>
            <a:ext cx="60987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dirty="0">
                <a:solidFill>
                  <a:srgbClr val="FF0000"/>
                </a:solidFill>
              </a:rPr>
              <a:t>MODELAMIENTO BASE DE EQUIPOS Y PROCESOS-MANUFACTURA AUTOMATIZADOS</a:t>
            </a:r>
            <a:endParaRPr lang="es-CO" sz="1800" dirty="0"/>
          </a:p>
        </p:txBody>
      </p:sp>
    </p:spTree>
    <p:extLst>
      <p:ext uri="{BB962C8B-B14F-4D97-AF65-F5344CB8AC3E}">
        <p14:creationId xmlns:p14="http://schemas.microsoft.com/office/powerpoint/2010/main" val="3126753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CO" sz="3200" dirty="0">
                <a:solidFill>
                  <a:srgbClr val="FF0000"/>
                </a:solidFill>
              </a:rPr>
              <a:t>DESPLIEGUE DE DESCOMPOSICION EN ZIGZAG</a:t>
            </a:r>
            <a:br>
              <a:rPr lang="es-CO" sz="2400" dirty="0">
                <a:solidFill>
                  <a:srgbClr val="FF0000"/>
                </a:solidFill>
              </a:rPr>
            </a:br>
            <a:r>
              <a:rPr lang="es-CO" sz="2400" dirty="0">
                <a:solidFill>
                  <a:srgbClr val="FF0000"/>
                </a:solidFill>
              </a:rPr>
              <a:t>TABLA DE MATRIZ  MAESTRA DEL DISEÑO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92" t="58061" r="10423" b="8000"/>
          <a:stretch/>
        </p:blipFill>
        <p:spPr>
          <a:xfrm>
            <a:off x="939446" y="1551964"/>
            <a:ext cx="10150799" cy="506695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718505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CO" sz="2400" dirty="0">
                <a:solidFill>
                  <a:srgbClr val="FF0000"/>
                </a:solidFill>
              </a:rPr>
              <a:t>DESPLIEGUE DE MAPEO ZIGZAG FRs1 y DPs1</a:t>
            </a:r>
            <a:br>
              <a:rPr lang="es-CO" sz="2400" dirty="0">
                <a:solidFill>
                  <a:srgbClr val="FF0000"/>
                </a:solidFill>
              </a:rPr>
            </a:br>
            <a:r>
              <a:rPr lang="es-CO" sz="1800" dirty="0">
                <a:solidFill>
                  <a:srgbClr val="0070C0"/>
                </a:solidFill>
              </a:rPr>
              <a:t>SECCION DE CONGELACION</a:t>
            </a:r>
            <a:endParaRPr lang="es-CO" sz="2400" dirty="0">
              <a:solidFill>
                <a:srgbClr val="FF0000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242460" y="1510018"/>
            <a:ext cx="9828393" cy="5167619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</p:pic>
    </p:spTree>
    <p:extLst>
      <p:ext uri="{BB962C8B-B14F-4D97-AF65-F5344CB8AC3E}">
        <p14:creationId xmlns:p14="http://schemas.microsoft.com/office/powerpoint/2010/main" val="3893849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CO" sz="2400" dirty="0">
                <a:solidFill>
                  <a:srgbClr val="FF0000"/>
                </a:solidFill>
              </a:rPr>
              <a:t>DESPLIEGUE DE MAPEO ZIGZAG DE FRs2 y DPs2</a:t>
            </a:r>
            <a:br>
              <a:rPr lang="es-CO" sz="2400" dirty="0">
                <a:solidFill>
                  <a:srgbClr val="FF0000"/>
                </a:solidFill>
              </a:rPr>
            </a:br>
            <a:r>
              <a:rPr lang="es-CO" sz="1800" dirty="0">
                <a:solidFill>
                  <a:srgbClr val="0070C0"/>
                </a:solidFill>
              </a:rPr>
              <a:t>SECCION DE REFRIGERACION</a:t>
            </a:r>
            <a:r>
              <a:rPr lang="es-CO" sz="2400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349" y="1479479"/>
            <a:ext cx="9890620" cy="5277584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</p:pic>
    </p:spTree>
    <p:extLst>
      <p:ext uri="{BB962C8B-B14F-4D97-AF65-F5344CB8AC3E}">
        <p14:creationId xmlns:p14="http://schemas.microsoft.com/office/powerpoint/2010/main" val="915623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954" y="0"/>
            <a:ext cx="12122092" cy="1122400"/>
          </a:xfrm>
        </p:spPr>
        <p:txBody>
          <a:bodyPr>
            <a:normAutofit fontScale="90000"/>
          </a:bodyPr>
          <a:lstStyle/>
          <a:p>
            <a:pPr algn="ctr"/>
            <a:r>
              <a:rPr lang="es-CO" sz="3200" dirty="0">
                <a:solidFill>
                  <a:srgbClr val="FF0000"/>
                </a:solidFill>
              </a:rPr>
              <a:t>TABLA DE LA MATRIZ MAESTRA DEL DISEÑO AXIOMATICO</a:t>
            </a:r>
            <a:br>
              <a:rPr lang="es-CO" sz="2400" dirty="0">
                <a:solidFill>
                  <a:srgbClr val="FF0000"/>
                </a:solidFill>
              </a:rPr>
            </a:br>
            <a:r>
              <a:rPr lang="es-CO" sz="2700" dirty="0">
                <a:solidFill>
                  <a:srgbClr val="FF0000"/>
                </a:solidFill>
              </a:rPr>
              <a:t>SINTESIS DEL MAPEO ZIGZAG Y VERIFICACION DE RUTA DE BUEN DISEÑO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95235" y="1520576"/>
            <a:ext cx="9123391" cy="5224924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4360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CO" sz="3200" dirty="0">
                <a:solidFill>
                  <a:srgbClr val="FF0000"/>
                </a:solidFill>
              </a:rPr>
              <a:t>II AXIOMA- DE LA INFORMACÍON</a:t>
            </a:r>
            <a:br>
              <a:rPr lang="es-CO" sz="2400" dirty="0">
                <a:solidFill>
                  <a:srgbClr val="FF0000"/>
                </a:solidFill>
              </a:rPr>
            </a:br>
            <a:r>
              <a:rPr lang="es-CO" sz="2400" dirty="0">
                <a:solidFill>
                  <a:srgbClr val="FF0000"/>
                </a:solidFill>
              </a:rPr>
              <a:t>PROBABILIDAD Y FIABILIDAD DE BUEN DISEÑO </a:t>
            </a:r>
          </a:p>
        </p:txBody>
      </p:sp>
      <p:pic>
        <p:nvPicPr>
          <p:cNvPr id="3" name="Imagen 2"/>
          <p:cNvPicPr/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6" t="25116" r="12668" b="794"/>
          <a:stretch/>
        </p:blipFill>
        <p:spPr bwMode="auto">
          <a:xfrm>
            <a:off x="1107347" y="1526796"/>
            <a:ext cx="9924175" cy="5218703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68319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5600" y="14024"/>
            <a:ext cx="11360800" cy="1122400"/>
          </a:xfrm>
        </p:spPr>
        <p:txBody>
          <a:bodyPr>
            <a:normAutofit/>
          </a:bodyPr>
          <a:lstStyle/>
          <a:p>
            <a:pPr algn="ctr"/>
            <a:r>
              <a:rPr lang="es-CO" sz="3200" dirty="0">
                <a:solidFill>
                  <a:srgbClr val="FF0000"/>
                </a:solidFill>
              </a:rPr>
              <a:t>DESPLIEGUE DEL DISEÑO AXIOMATICO</a:t>
            </a:r>
            <a:br>
              <a:rPr lang="es-CO" sz="2400" dirty="0">
                <a:solidFill>
                  <a:srgbClr val="FF0000"/>
                </a:solidFill>
              </a:rPr>
            </a:br>
            <a:r>
              <a:rPr lang="es-CO" sz="2400" dirty="0">
                <a:solidFill>
                  <a:srgbClr val="FF0000"/>
                </a:solidFill>
              </a:rPr>
              <a:t>I NIVEL DE JERARQUIA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b="5744"/>
          <a:stretch>
            <a:fillRect/>
          </a:stretch>
        </p:blipFill>
        <p:spPr bwMode="auto">
          <a:xfrm>
            <a:off x="1853967" y="1449951"/>
            <a:ext cx="9103510" cy="5018464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2024692" y="6468415"/>
            <a:ext cx="850582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24071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5600" y="0"/>
            <a:ext cx="11360800" cy="1122400"/>
          </a:xfrm>
        </p:spPr>
        <p:txBody>
          <a:bodyPr>
            <a:normAutofit/>
          </a:bodyPr>
          <a:lstStyle/>
          <a:p>
            <a:pPr algn="ctr"/>
            <a:r>
              <a:rPr lang="es-CO" sz="3200" dirty="0">
                <a:solidFill>
                  <a:srgbClr val="FF0000"/>
                </a:solidFill>
              </a:rPr>
              <a:t>MATRIX  BASE DE DISEÑO </a:t>
            </a:r>
            <a:br>
              <a:rPr lang="es-CO" sz="2400" dirty="0">
                <a:solidFill>
                  <a:srgbClr val="FF0000"/>
                </a:solidFill>
              </a:rPr>
            </a:br>
            <a:r>
              <a:rPr lang="es-CO" sz="2400" dirty="0">
                <a:solidFill>
                  <a:srgbClr val="FF0000"/>
                </a:solidFill>
              </a:rPr>
              <a:t>NIVEL DE JERARQUIA I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938481" y="1602297"/>
            <a:ext cx="8315038" cy="505747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94623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" y="3443"/>
            <a:ext cx="12029813" cy="1122400"/>
          </a:xfrm>
        </p:spPr>
        <p:txBody>
          <a:bodyPr>
            <a:noAutofit/>
          </a:bodyPr>
          <a:lstStyle/>
          <a:p>
            <a:pPr algn="ctr"/>
            <a:r>
              <a:rPr lang="es-CO" sz="3200" dirty="0">
                <a:solidFill>
                  <a:srgbClr val="FF0000"/>
                </a:solidFill>
              </a:rPr>
              <a:t>ENTORNO ESTRUCTURADO DEL DISEÑO DE PRODUCTO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3" t="14130" r="7394" b="11194"/>
          <a:stretch/>
        </p:blipFill>
        <p:spPr>
          <a:xfrm rot="16200000">
            <a:off x="3411156" y="-86302"/>
            <a:ext cx="5266224" cy="839738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9172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7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81200" y="1661967"/>
            <a:ext cx="8229600" cy="43180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  <a:buFontTx/>
              <a:buNone/>
            </a:pPr>
            <a:r>
              <a:rPr lang="es-CO" altLang="es-CO" b="1" dirty="0"/>
              <a:t>Requerimientos Funcionales (</a:t>
            </a:r>
            <a:r>
              <a:rPr lang="es-CO" altLang="es-CO" b="1" dirty="0" err="1"/>
              <a:t>FRs</a:t>
            </a:r>
            <a:r>
              <a:rPr lang="es-CO" altLang="es-CO" b="1" dirty="0"/>
              <a:t>)</a:t>
            </a:r>
            <a:endParaRPr lang="es-ES" altLang="es-CO" b="1" dirty="0"/>
          </a:p>
        </p:txBody>
      </p:sp>
      <p:pic>
        <p:nvPicPr>
          <p:cNvPr id="330759" name="Picture 7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55" y="2257083"/>
            <a:ext cx="11178890" cy="423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F477719-95BB-4D45-A04D-1DFF3D914D56}"/>
              </a:ext>
            </a:extLst>
          </p:cNvPr>
          <p:cNvSpPr txBox="1"/>
          <p:nvPr/>
        </p:nvSpPr>
        <p:spPr>
          <a:xfrm>
            <a:off x="2526484" y="82037"/>
            <a:ext cx="66885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rgbClr val="FF0000"/>
                </a:solidFill>
              </a:rPr>
              <a:t>DISEÑO AXIOMATICO</a:t>
            </a:r>
          </a:p>
          <a:p>
            <a:pPr algn="ctr"/>
            <a:r>
              <a:rPr lang="es-CO" sz="2400" dirty="0">
                <a:solidFill>
                  <a:srgbClr val="FF0000"/>
                </a:solidFill>
              </a:rPr>
              <a:t>CASO PROCESO FDM</a:t>
            </a:r>
          </a:p>
        </p:txBody>
      </p:sp>
    </p:spTree>
    <p:extLst>
      <p:ext uri="{BB962C8B-B14F-4D97-AF65-F5344CB8AC3E}">
        <p14:creationId xmlns:p14="http://schemas.microsoft.com/office/powerpoint/2010/main" val="55128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07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07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07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07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0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075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9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602298" y="0"/>
            <a:ext cx="9739618" cy="998290"/>
          </a:xfrm>
        </p:spPr>
        <p:txBody>
          <a:bodyPr/>
          <a:lstStyle/>
          <a:p>
            <a:pPr algn="ctr">
              <a:lnSpc>
                <a:spcPct val="90000"/>
              </a:lnSpc>
              <a:buFontTx/>
              <a:buNone/>
            </a:pPr>
            <a:r>
              <a:rPr lang="es-ES" altLang="es-CO" sz="3200" dirty="0">
                <a:solidFill>
                  <a:srgbClr val="FF0000"/>
                </a:solidFill>
              </a:rPr>
              <a:t>AD FDM</a:t>
            </a:r>
          </a:p>
          <a:p>
            <a:pPr algn="ctr">
              <a:lnSpc>
                <a:spcPct val="90000"/>
              </a:lnSpc>
              <a:buFontTx/>
              <a:buNone/>
            </a:pPr>
            <a:r>
              <a:rPr lang="es-ES" altLang="es-CO" sz="2400" dirty="0">
                <a:solidFill>
                  <a:srgbClr val="FF0000"/>
                </a:solidFill>
              </a:rPr>
              <a:t>REQUERIMIENTOS </a:t>
            </a:r>
            <a:r>
              <a:rPr lang="es-ES" altLang="es-CO" sz="2400" dirty="0" err="1">
                <a:solidFill>
                  <a:srgbClr val="FF0000"/>
                </a:solidFill>
              </a:rPr>
              <a:t>FRs</a:t>
            </a:r>
            <a:r>
              <a:rPr lang="es-ES" altLang="es-CO" sz="2400" dirty="0">
                <a:solidFill>
                  <a:srgbClr val="FF0000"/>
                </a:solidFill>
              </a:rPr>
              <a:t> Y PARAMETROS DISEÑO </a:t>
            </a:r>
            <a:r>
              <a:rPr lang="es-ES" altLang="es-CO" sz="2400" dirty="0" err="1">
                <a:solidFill>
                  <a:srgbClr val="FF0000"/>
                </a:solidFill>
              </a:rPr>
              <a:t>DPs</a:t>
            </a:r>
            <a:r>
              <a:rPr lang="es-ES" altLang="es-CO" sz="2400" dirty="0">
                <a:solidFill>
                  <a:srgbClr val="FF0000"/>
                </a:solidFill>
              </a:rPr>
              <a:t> </a:t>
            </a:r>
          </a:p>
          <a:p>
            <a:pPr algn="ctr">
              <a:lnSpc>
                <a:spcPct val="90000"/>
              </a:lnSpc>
              <a:buFontTx/>
              <a:buNone/>
            </a:pPr>
            <a:endParaRPr lang="es-ES" altLang="es-CO" sz="3200" b="1" dirty="0">
              <a:solidFill>
                <a:srgbClr val="FF0000"/>
              </a:solidFill>
            </a:endParaRPr>
          </a:p>
        </p:txBody>
      </p:sp>
      <p:pic>
        <p:nvPicPr>
          <p:cNvPr id="3338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77" y="1615155"/>
            <a:ext cx="11149567" cy="5042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614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338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338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3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82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0715FEC3-CFA1-48D3-96FB-F80ECFF26B89}"/>
              </a:ext>
            </a:extLst>
          </p:cNvPr>
          <p:cNvSpPr/>
          <p:nvPr/>
        </p:nvSpPr>
        <p:spPr>
          <a:xfrm>
            <a:off x="178166" y="1706846"/>
            <a:ext cx="11740833" cy="4637116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br>
              <a:rPr lang="es-CO" sz="2000" dirty="0">
                <a:solidFill>
                  <a:srgbClr val="0070C0"/>
                </a:solidFill>
              </a:rPr>
            </a:br>
            <a:br>
              <a:rPr lang="es-CO" sz="2000" dirty="0">
                <a:solidFill>
                  <a:srgbClr val="0070C0"/>
                </a:solidFill>
              </a:rPr>
            </a:b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D19FCF9-4136-4596-A5FD-DC13FD70B6D0}"/>
              </a:ext>
            </a:extLst>
          </p:cNvPr>
          <p:cNvSpPr/>
          <p:nvPr/>
        </p:nvSpPr>
        <p:spPr>
          <a:xfrm>
            <a:off x="2170054" y="1819647"/>
            <a:ext cx="702427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800" dirty="0">
                <a:solidFill>
                  <a:schemeClr val="tx2">
                    <a:lumMod val="50000"/>
                  </a:schemeClr>
                </a:solidFill>
              </a:rPr>
              <a:t> I AXIOMA   DE LA INDEPENDENCIA ENTRE </a:t>
            </a:r>
            <a:r>
              <a:rPr lang="es-CO" sz="1800" dirty="0" err="1">
                <a:solidFill>
                  <a:schemeClr val="tx2">
                    <a:lumMod val="50000"/>
                  </a:schemeClr>
                </a:solidFill>
              </a:rPr>
              <a:t>DPs</a:t>
            </a:r>
            <a:r>
              <a:rPr lang="es-CO" sz="1800" dirty="0">
                <a:solidFill>
                  <a:schemeClr val="tx2">
                    <a:lumMod val="50000"/>
                  </a:schemeClr>
                </a:solidFill>
              </a:rPr>
              <a:t> y </a:t>
            </a:r>
            <a:r>
              <a:rPr lang="es-CO" sz="1800" dirty="0" err="1">
                <a:solidFill>
                  <a:schemeClr val="tx2">
                    <a:lumMod val="50000"/>
                  </a:schemeClr>
                </a:solidFill>
              </a:rPr>
              <a:t>FRs</a:t>
            </a:r>
            <a:endParaRPr lang="es-CO" sz="1800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s-CO" sz="1800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es-CO" sz="1800" dirty="0">
                <a:solidFill>
                  <a:schemeClr val="tx2">
                    <a:lumMod val="50000"/>
                  </a:schemeClr>
                </a:solidFill>
              </a:rPr>
              <a:t>DISEÑO AXIOMATICO EN DETALLE</a:t>
            </a:r>
          </a:p>
          <a:p>
            <a:pPr algn="ctr"/>
            <a:br>
              <a:rPr lang="es-CO" sz="18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s-CO" sz="1800" dirty="0">
                <a:solidFill>
                  <a:schemeClr val="tx2">
                    <a:lumMod val="50000"/>
                  </a:schemeClr>
                </a:solidFill>
              </a:rPr>
              <a:t> MAPEO RECURRENTE ZIGZAG ENTRE </a:t>
            </a:r>
            <a:r>
              <a:rPr lang="es-CO" sz="1800" dirty="0" err="1">
                <a:solidFill>
                  <a:schemeClr val="tx2">
                    <a:lumMod val="50000"/>
                  </a:schemeClr>
                </a:solidFill>
              </a:rPr>
              <a:t>FRs</a:t>
            </a:r>
            <a:r>
              <a:rPr lang="es-CO" sz="1800" dirty="0">
                <a:solidFill>
                  <a:schemeClr val="tx2">
                    <a:lumMod val="50000"/>
                  </a:schemeClr>
                </a:solidFill>
              </a:rPr>
              <a:t> y </a:t>
            </a:r>
            <a:r>
              <a:rPr lang="es-CO" sz="1800" dirty="0" err="1">
                <a:solidFill>
                  <a:schemeClr val="tx2">
                    <a:lumMod val="50000"/>
                  </a:schemeClr>
                </a:solidFill>
              </a:rPr>
              <a:t>DPs</a:t>
            </a:r>
            <a:endParaRPr lang="es-CO" sz="1800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es-CO" sz="1800" dirty="0">
                <a:solidFill>
                  <a:schemeClr val="tx2">
                    <a:lumMod val="50000"/>
                  </a:schemeClr>
                </a:solidFill>
              </a:rPr>
              <a:t>MAPEO DEL DISEÑO AXIOMATICO </a:t>
            </a:r>
          </a:p>
          <a:p>
            <a:pPr algn="ctr"/>
            <a:br>
              <a:rPr lang="es-CO" sz="18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s-CO" sz="1800" dirty="0">
                <a:solidFill>
                  <a:schemeClr val="tx2">
                    <a:lumMod val="50000"/>
                  </a:schemeClr>
                </a:solidFill>
              </a:rPr>
              <a:t>CASO-REFRIGERADOR</a:t>
            </a:r>
          </a:p>
          <a:p>
            <a:pPr algn="ctr"/>
            <a:r>
              <a:rPr lang="es-CO" sz="1800" dirty="0">
                <a:solidFill>
                  <a:schemeClr val="tx2">
                    <a:lumMod val="50000"/>
                  </a:schemeClr>
                </a:solidFill>
              </a:rPr>
              <a:t>EJEMPLO ETIQUETADORA AUTOMATICA</a:t>
            </a:r>
          </a:p>
          <a:p>
            <a:pPr algn="ctr"/>
            <a:r>
              <a:rPr lang="es-CO" sz="1800" dirty="0">
                <a:solidFill>
                  <a:schemeClr val="tx2">
                    <a:lumMod val="50000"/>
                  </a:schemeClr>
                </a:solidFill>
              </a:rPr>
              <a:t>AD EN PROCESO FDM</a:t>
            </a:r>
          </a:p>
          <a:p>
            <a:pPr algn="ctr"/>
            <a:r>
              <a:rPr lang="es-CO" sz="1800" dirty="0">
                <a:solidFill>
                  <a:schemeClr val="tx2">
                    <a:lumMod val="50000"/>
                  </a:schemeClr>
                </a:solidFill>
              </a:rPr>
              <a:t>AFORISMO</a:t>
            </a:r>
            <a:endParaRPr lang="es-CO" sz="1200" dirty="0"/>
          </a:p>
          <a:p>
            <a:endParaRPr lang="es-CO" sz="1200" dirty="0"/>
          </a:p>
          <a:p>
            <a:pPr algn="ctr"/>
            <a:endParaRPr lang="es-CO" sz="800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es-CO" sz="800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s-CO" sz="800" dirty="0">
                <a:solidFill>
                  <a:schemeClr val="accent6">
                    <a:lumMod val="50000"/>
                  </a:schemeClr>
                </a:solidFill>
              </a:rPr>
              <a:t>Fuente: </a:t>
            </a:r>
            <a:r>
              <a:rPr lang="es-CO" sz="800" dirty="0" err="1">
                <a:solidFill>
                  <a:schemeClr val="accent6">
                    <a:lumMod val="50000"/>
                  </a:schemeClr>
                </a:solidFill>
              </a:rPr>
              <a:t>Axiomatic</a:t>
            </a:r>
            <a:r>
              <a:rPr lang="es-CO" sz="800" dirty="0">
                <a:solidFill>
                  <a:schemeClr val="accent6">
                    <a:lumMod val="50000"/>
                  </a:schemeClr>
                </a:solidFill>
              </a:rPr>
              <a:t>  </a:t>
            </a:r>
            <a:r>
              <a:rPr lang="es-CO" sz="800" dirty="0" err="1">
                <a:solidFill>
                  <a:schemeClr val="accent6">
                    <a:lumMod val="50000"/>
                  </a:schemeClr>
                </a:solidFill>
              </a:rPr>
              <a:t>Design</a:t>
            </a:r>
            <a:r>
              <a:rPr lang="es-CO" sz="800" dirty="0">
                <a:solidFill>
                  <a:schemeClr val="accent6">
                    <a:lumMod val="50000"/>
                  </a:schemeClr>
                </a:solidFill>
              </a:rPr>
              <a:t> - </a:t>
            </a:r>
            <a:r>
              <a:rPr lang="es-CO" sz="800" dirty="0" err="1">
                <a:solidFill>
                  <a:schemeClr val="accent6">
                    <a:lumMod val="50000"/>
                  </a:schemeClr>
                </a:solidFill>
              </a:rPr>
              <a:t>Suh</a:t>
            </a:r>
            <a:r>
              <a:rPr lang="es-CO" sz="800" dirty="0">
                <a:solidFill>
                  <a:schemeClr val="accent6">
                    <a:lumMod val="50000"/>
                  </a:schemeClr>
                </a:solidFill>
              </a:rPr>
              <a:t>, N. P.</a:t>
            </a:r>
            <a:br>
              <a:rPr lang="es-CO" sz="800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s-CO" sz="800" dirty="0">
                <a:solidFill>
                  <a:schemeClr val="accent6">
                    <a:lumMod val="50000"/>
                  </a:schemeClr>
                </a:solidFill>
              </a:rPr>
              <a:t>Diseño Axiomático aplicado en una Máquina </a:t>
            </a:r>
            <a:r>
              <a:rPr lang="es-CO" sz="800" dirty="0" err="1">
                <a:solidFill>
                  <a:schemeClr val="accent6">
                    <a:lumMod val="50000"/>
                  </a:schemeClr>
                </a:solidFill>
              </a:rPr>
              <a:t>Etiqueteadora</a:t>
            </a:r>
            <a:r>
              <a:rPr lang="es-CO" sz="800" dirty="0">
                <a:solidFill>
                  <a:schemeClr val="accent6">
                    <a:lumMod val="50000"/>
                  </a:schemeClr>
                </a:solidFill>
              </a:rPr>
              <a:t>- Díaz E. A.,  Córdoba E.</a:t>
            </a:r>
            <a:br>
              <a:rPr lang="es-CO" sz="800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s-CO" sz="800" dirty="0">
                <a:solidFill>
                  <a:schemeClr val="accent6">
                    <a:lumMod val="50000"/>
                  </a:schemeClr>
                </a:solidFill>
              </a:rPr>
              <a:t>Calidad Superficial en FDM- Vargas L., Córdoba E</a:t>
            </a:r>
            <a:r>
              <a:rPr lang="es-CO" sz="1200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br>
              <a:rPr lang="es-CO" sz="2400" dirty="0">
                <a:solidFill>
                  <a:srgbClr val="0070C0"/>
                </a:solidFill>
              </a:rPr>
            </a:br>
            <a:r>
              <a:rPr lang="es-CO" sz="2400" dirty="0">
                <a:solidFill>
                  <a:srgbClr val="0070C0"/>
                </a:solidFill>
              </a:rPr>
              <a:t>                                                                                   </a:t>
            </a:r>
            <a:r>
              <a:rPr lang="es-CO" sz="1000" dirty="0">
                <a:solidFill>
                  <a:schemeClr val="accent3">
                    <a:lumMod val="75000"/>
                  </a:schemeClr>
                </a:solidFill>
              </a:rPr>
              <a:t>Noviembre del año 2020 -  Marzo del año 2022</a:t>
            </a:r>
            <a:endParaRPr lang="es-CO" sz="12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BB54E94-8016-4FE6-8F43-51D481BFE1BF}"/>
              </a:ext>
            </a:extLst>
          </p:cNvPr>
          <p:cNvSpPr txBox="1"/>
          <p:nvPr/>
        </p:nvSpPr>
        <p:spPr>
          <a:xfrm>
            <a:off x="1402360" y="0"/>
            <a:ext cx="938728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rgbClr val="FF0000"/>
                </a:solidFill>
              </a:rPr>
              <a:t>PRINCIPIOS DIRECTORES DEL DISEÑO AXIOMATICO</a:t>
            </a:r>
            <a:br>
              <a:rPr lang="es-ES" sz="3200" dirty="0">
                <a:solidFill>
                  <a:srgbClr val="FF0000"/>
                </a:solidFill>
              </a:rPr>
            </a:br>
            <a:endParaRPr lang="es-CO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844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5" name="Rectangle 3"/>
          <p:cNvSpPr>
            <a:spLocks noGrp="1" noChangeArrowheads="1"/>
          </p:cNvSpPr>
          <p:nvPr>
            <p:ph type="title"/>
          </p:nvPr>
        </p:nvSpPr>
        <p:spPr>
          <a:xfrm>
            <a:off x="410006" y="0"/>
            <a:ext cx="11360800" cy="1122400"/>
          </a:xfrm>
        </p:spPr>
        <p:txBody>
          <a:bodyPr/>
          <a:lstStyle/>
          <a:p>
            <a:r>
              <a:rPr lang="es-ES" altLang="es-CO" sz="3300" b="1" i="1" dirty="0">
                <a:solidFill>
                  <a:schemeClr val="bg1"/>
                </a:solidFill>
                <a:latin typeface="Charlesworth" pitchFamily="82" charset="0"/>
              </a:rPr>
              <a:t>Matriz de Diseño </a:t>
            </a:r>
          </a:p>
        </p:txBody>
      </p:sp>
      <p:sp>
        <p:nvSpPr>
          <p:cNvPr id="335877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2374085" y="1484852"/>
            <a:ext cx="6904139" cy="5066950"/>
          </a:xfrm>
        </p:spPr>
        <p:txBody>
          <a:bodyPr/>
          <a:lstStyle/>
          <a:p>
            <a:pPr algn="ctr">
              <a:buFontTx/>
              <a:buNone/>
            </a:pPr>
            <a:endParaRPr lang="es-CO" altLang="es-CO" b="1" dirty="0"/>
          </a:p>
          <a:p>
            <a:pPr algn="just">
              <a:buFontTx/>
              <a:buNone/>
            </a:pPr>
            <a:endParaRPr lang="es-ES" altLang="es-CO" sz="2000" b="1" dirty="0"/>
          </a:p>
          <a:p>
            <a:pPr algn="ctr">
              <a:buFontTx/>
              <a:buNone/>
            </a:pPr>
            <a:r>
              <a:rPr lang="es-CO" altLang="es-CO" sz="3200" dirty="0"/>
              <a:t>[FR] = [A] * [DP]</a:t>
            </a:r>
            <a:r>
              <a:rPr lang="es-ES" altLang="es-CO" sz="3200" b="1" dirty="0"/>
              <a:t> </a:t>
            </a:r>
          </a:p>
          <a:p>
            <a:pPr algn="just">
              <a:buFontTx/>
              <a:buNone/>
            </a:pPr>
            <a:endParaRPr lang="es-ES" altLang="es-CO" sz="2600" b="1" dirty="0"/>
          </a:p>
          <a:p>
            <a:pPr algn="just">
              <a:buFontTx/>
              <a:buNone/>
            </a:pPr>
            <a:endParaRPr lang="es-ES" altLang="es-CO" sz="2600" b="1" dirty="0"/>
          </a:p>
          <a:p>
            <a:pPr algn="just">
              <a:buFontTx/>
              <a:buNone/>
            </a:pPr>
            <a:endParaRPr lang="es-ES" altLang="es-CO" sz="2600" b="1" dirty="0"/>
          </a:p>
          <a:p>
            <a:pPr algn="ctr">
              <a:buFontTx/>
              <a:buNone/>
            </a:pPr>
            <a:endParaRPr lang="es-ES" altLang="es-CO" sz="2000" dirty="0"/>
          </a:p>
          <a:p>
            <a:pPr algn="ctr">
              <a:buFontTx/>
              <a:buNone/>
            </a:pPr>
            <a:endParaRPr lang="es-ES" altLang="es-CO" sz="2600" dirty="0"/>
          </a:p>
          <a:p>
            <a:pPr algn="ctr">
              <a:buFontTx/>
              <a:buNone/>
            </a:pPr>
            <a:endParaRPr lang="es-ES" altLang="es-CO" sz="2600" dirty="0"/>
          </a:p>
          <a:p>
            <a:pPr algn="ctr">
              <a:buFontTx/>
              <a:buNone/>
            </a:pPr>
            <a:r>
              <a:rPr lang="es-ES" altLang="es-CO" sz="3200" dirty="0"/>
              <a:t>FR1 = f(DP1, DP2)</a:t>
            </a:r>
            <a:endParaRPr lang="es-ES" altLang="es-CO" sz="3200" b="1" dirty="0"/>
          </a:p>
        </p:txBody>
      </p:sp>
      <p:pic>
        <p:nvPicPr>
          <p:cNvPr id="3358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014" y="3506598"/>
            <a:ext cx="9764785" cy="121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C4E3772-6983-44F8-A891-95217357AAFE}"/>
              </a:ext>
            </a:extLst>
          </p:cNvPr>
          <p:cNvSpPr txBox="1"/>
          <p:nvPr/>
        </p:nvSpPr>
        <p:spPr>
          <a:xfrm>
            <a:off x="1698769" y="26968"/>
            <a:ext cx="846868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altLang="es-CO" sz="3200" dirty="0">
                <a:solidFill>
                  <a:srgbClr val="FF0000"/>
                </a:solidFill>
              </a:rPr>
              <a:t>MATRIZ DE DISEÑO</a:t>
            </a:r>
          </a:p>
          <a:p>
            <a:pPr algn="ctr"/>
            <a:r>
              <a:rPr lang="es-ES" altLang="es-CO" sz="2400" dirty="0">
                <a:solidFill>
                  <a:srgbClr val="FF0000"/>
                </a:solidFill>
              </a:rPr>
              <a:t>RELACIÓN ENTRE FRS Y DPS</a:t>
            </a:r>
            <a:r>
              <a:rPr lang="es-CO" altLang="es-CO" sz="2400" dirty="0">
                <a:solidFill>
                  <a:srgbClr val="FF0000"/>
                </a:solidFill>
              </a:rPr>
              <a:t> PROCESO FDM</a:t>
            </a:r>
            <a:endParaRPr lang="es-CO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849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58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58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5877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s-CO" sz="3300" b="1" i="1">
                <a:solidFill>
                  <a:schemeClr val="bg1"/>
                </a:solidFill>
                <a:latin typeface="Charlesworth" pitchFamily="82" charset="0"/>
              </a:rPr>
              <a:t>DISEÑO AXIOMÁTICO</a:t>
            </a:r>
          </a:p>
        </p:txBody>
      </p:sp>
      <p:sp>
        <p:nvSpPr>
          <p:cNvPr id="336901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694576" y="0"/>
            <a:ext cx="9336947" cy="1066025"/>
          </a:xfrm>
        </p:spPr>
        <p:txBody>
          <a:bodyPr/>
          <a:lstStyle/>
          <a:p>
            <a:pPr algn="ctr">
              <a:lnSpc>
                <a:spcPct val="90000"/>
              </a:lnSpc>
              <a:buFontTx/>
              <a:buNone/>
            </a:pPr>
            <a:r>
              <a:rPr lang="es-ES" altLang="es-CO" sz="3200" dirty="0">
                <a:solidFill>
                  <a:srgbClr val="FF0000"/>
                </a:solidFill>
              </a:rPr>
              <a:t>PARÁMETROS DEL PROCESO DE DISEÑO (PVS) EN FDM</a:t>
            </a:r>
          </a:p>
        </p:txBody>
      </p:sp>
      <p:pic>
        <p:nvPicPr>
          <p:cNvPr id="33690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23" y="1543574"/>
            <a:ext cx="10713244" cy="502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597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6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9" name="Rectangle 3"/>
          <p:cNvSpPr>
            <a:spLocks noGrp="1" noChangeArrowheads="1"/>
          </p:cNvSpPr>
          <p:nvPr>
            <p:ph type="title"/>
          </p:nvPr>
        </p:nvSpPr>
        <p:spPr>
          <a:xfrm>
            <a:off x="415600" y="0"/>
            <a:ext cx="11360800" cy="1234900"/>
          </a:xfrm>
        </p:spPr>
        <p:txBody>
          <a:bodyPr/>
          <a:lstStyle/>
          <a:p>
            <a:pPr algn="ctr"/>
            <a:br>
              <a:rPr lang="es-CO" altLang="es-CO" sz="3600" b="1" dirty="0"/>
            </a:br>
            <a:br>
              <a:rPr lang="es-CO" altLang="es-CO" sz="3600" b="1" dirty="0"/>
            </a:br>
            <a:r>
              <a:rPr lang="es-CO" altLang="es-CO" sz="3200" dirty="0">
                <a:solidFill>
                  <a:srgbClr val="FF0000"/>
                </a:solidFill>
              </a:rPr>
              <a:t>MATRIZ DE DISEÑO</a:t>
            </a:r>
            <a:br>
              <a:rPr lang="es-CO" altLang="es-CO" sz="3200" dirty="0">
                <a:solidFill>
                  <a:srgbClr val="FF0000"/>
                </a:solidFill>
              </a:rPr>
            </a:br>
            <a:r>
              <a:rPr lang="es-CO" altLang="es-CO" sz="3200" dirty="0">
                <a:solidFill>
                  <a:srgbClr val="FF0000"/>
                </a:solidFill>
              </a:rPr>
              <a:t> RELACIÓN ENTRE DPS Y PVS</a:t>
            </a:r>
            <a:br>
              <a:rPr lang="es-CO" altLang="es-CO" sz="3200" dirty="0">
                <a:solidFill>
                  <a:srgbClr val="FF0000"/>
                </a:solidFill>
              </a:rPr>
            </a:br>
            <a:br>
              <a:rPr lang="es-ES" altLang="es-CO" sz="3200" i="1" dirty="0">
                <a:solidFill>
                  <a:srgbClr val="FF0000"/>
                </a:solidFill>
                <a:latin typeface="Charlesworth" pitchFamily="82" charset="0"/>
              </a:rPr>
            </a:br>
            <a:endParaRPr lang="es-ES" altLang="es-CO" sz="3200" i="1" dirty="0">
              <a:solidFill>
                <a:srgbClr val="FF0000"/>
              </a:solidFill>
              <a:latin typeface="Charlesworth" pitchFamily="82" charset="0"/>
            </a:endParaRPr>
          </a:p>
        </p:txBody>
      </p:sp>
      <p:sp>
        <p:nvSpPr>
          <p:cNvPr id="183301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652631" y="1744910"/>
            <a:ext cx="9328558" cy="4691500"/>
          </a:xfr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 algn="just">
              <a:lnSpc>
                <a:spcPct val="80000"/>
              </a:lnSpc>
              <a:buFontTx/>
              <a:buNone/>
            </a:pPr>
            <a:endParaRPr lang="es-ES" altLang="es-CO" sz="2000" b="1" dirty="0"/>
          </a:p>
          <a:p>
            <a:pPr algn="just">
              <a:lnSpc>
                <a:spcPct val="80000"/>
              </a:lnSpc>
              <a:buFontTx/>
              <a:buNone/>
            </a:pPr>
            <a:r>
              <a:rPr lang="es-CO" altLang="es-CO" sz="2000" b="1" dirty="0"/>
              <a:t>			             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s-CO" altLang="es-CO" sz="3200" dirty="0"/>
              <a:t>[DP] = [B] * [PV]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s-ES" altLang="es-CO" sz="3200" b="1" dirty="0"/>
              <a:t> </a:t>
            </a:r>
          </a:p>
          <a:p>
            <a:pPr algn="just">
              <a:lnSpc>
                <a:spcPct val="80000"/>
              </a:lnSpc>
              <a:buFontTx/>
              <a:buNone/>
            </a:pPr>
            <a:endParaRPr lang="es-ES" altLang="es-CO" sz="2600" dirty="0"/>
          </a:p>
          <a:p>
            <a:pPr algn="just">
              <a:lnSpc>
                <a:spcPct val="80000"/>
              </a:lnSpc>
              <a:buFontTx/>
              <a:buNone/>
            </a:pPr>
            <a:endParaRPr lang="es-ES" altLang="es-CO" sz="1800" dirty="0"/>
          </a:p>
          <a:p>
            <a:pPr algn="just">
              <a:lnSpc>
                <a:spcPct val="80000"/>
              </a:lnSpc>
              <a:buFontTx/>
              <a:buNone/>
            </a:pPr>
            <a:endParaRPr lang="es-ES" altLang="es-CO" sz="1800" dirty="0"/>
          </a:p>
          <a:p>
            <a:pPr algn="just">
              <a:lnSpc>
                <a:spcPct val="90000"/>
              </a:lnSpc>
              <a:buFontTx/>
              <a:buNone/>
            </a:pPr>
            <a:r>
              <a:rPr lang="es-ES" altLang="es-CO" sz="1800" dirty="0"/>
              <a:t>	</a:t>
            </a:r>
          </a:p>
          <a:p>
            <a:pPr algn="just">
              <a:lnSpc>
                <a:spcPct val="90000"/>
              </a:lnSpc>
              <a:buFontTx/>
              <a:buNone/>
            </a:pPr>
            <a:endParaRPr lang="es-ES" altLang="es-CO" sz="1800" dirty="0"/>
          </a:p>
          <a:p>
            <a:pPr algn="just">
              <a:buFontTx/>
              <a:buNone/>
            </a:pPr>
            <a:r>
              <a:rPr lang="es-ES" altLang="es-CO" sz="1800" dirty="0"/>
              <a:t>	</a:t>
            </a:r>
          </a:p>
          <a:p>
            <a:pPr algn="just">
              <a:buFontTx/>
              <a:buNone/>
            </a:pPr>
            <a:r>
              <a:rPr lang="es-ES" altLang="es-CO" sz="2600" dirty="0"/>
              <a:t>	</a:t>
            </a:r>
          </a:p>
          <a:p>
            <a:pPr algn="ctr">
              <a:buFontTx/>
              <a:buNone/>
            </a:pPr>
            <a:endParaRPr lang="es-ES" altLang="es-CO" sz="2600" dirty="0"/>
          </a:p>
          <a:p>
            <a:pPr algn="ctr">
              <a:buFontTx/>
              <a:buNone/>
            </a:pPr>
            <a:endParaRPr lang="es-ES" altLang="es-CO" sz="2600" dirty="0"/>
          </a:p>
          <a:p>
            <a:pPr algn="ctr">
              <a:buFontTx/>
              <a:buNone/>
            </a:pPr>
            <a:r>
              <a:rPr lang="es-ES" altLang="es-CO" sz="2600" dirty="0">
                <a:solidFill>
                  <a:schemeClr val="accent3">
                    <a:lumMod val="50000"/>
                  </a:schemeClr>
                </a:solidFill>
              </a:rPr>
              <a:t>La matriz es no acoplada, por lo tanto, el axioma 1, </a:t>
            </a:r>
          </a:p>
          <a:p>
            <a:pPr algn="ctr">
              <a:buFontTx/>
              <a:buNone/>
            </a:pPr>
            <a:r>
              <a:rPr lang="es-ES" altLang="es-CO" sz="2600" dirty="0">
                <a:solidFill>
                  <a:schemeClr val="accent3">
                    <a:lumMod val="50000"/>
                  </a:schemeClr>
                </a:solidFill>
              </a:rPr>
              <a:t>de independencia, es satisfecho. </a:t>
            </a:r>
          </a:p>
        </p:txBody>
      </p:sp>
      <p:graphicFrame>
        <p:nvGraphicFramePr>
          <p:cNvPr id="18330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850167"/>
              </p:ext>
            </p:extLst>
          </p:nvPr>
        </p:nvGraphicFramePr>
        <p:xfrm>
          <a:off x="1324190" y="3294077"/>
          <a:ext cx="9968662" cy="123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2" name="Imagen de mapa de bits" r:id="rId3" imgW="6942857" imgH="800212" progId="Paint.Picture">
                  <p:embed/>
                </p:oleObj>
              </mc:Choice>
              <mc:Fallback>
                <p:oleObj name="Imagen de mapa de bits" r:id="rId3" imgW="6942857" imgH="800212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4190" y="3294077"/>
                        <a:ext cx="9968662" cy="123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894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30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33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833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833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833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8330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8330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8330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8330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301" grpId="0" build="p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7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60789" y="0"/>
            <a:ext cx="11870422" cy="1107347"/>
          </a:xfrm>
        </p:spPr>
        <p:txBody>
          <a:bodyPr/>
          <a:lstStyle/>
          <a:p>
            <a:pPr algn="ctr">
              <a:buFontTx/>
              <a:buNone/>
            </a:pPr>
            <a:r>
              <a:rPr lang="es-ES" altLang="es-CO" sz="3200" dirty="0">
                <a:solidFill>
                  <a:srgbClr val="FF0000"/>
                </a:solidFill>
              </a:rPr>
              <a:t>INTERPRETACION II AXIOMA DE LA INFORMACION </a:t>
            </a:r>
          </a:p>
          <a:p>
            <a:pPr algn="ctr">
              <a:buFontTx/>
              <a:buNone/>
            </a:pPr>
            <a:r>
              <a:rPr lang="es-ES" altLang="es-CO" sz="2400" dirty="0">
                <a:solidFill>
                  <a:srgbClr val="FF0000"/>
                </a:solidFill>
              </a:rPr>
              <a:t>HISTOGRAMA DE FRECUENCIA PARA LA RESISTENCIA</a:t>
            </a:r>
          </a:p>
        </p:txBody>
      </p:sp>
      <p:graphicFrame>
        <p:nvGraphicFramePr>
          <p:cNvPr id="18740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2309709"/>
              </p:ext>
            </p:extLst>
          </p:nvPr>
        </p:nvGraphicFramePr>
        <p:xfrm>
          <a:off x="1652837" y="1736522"/>
          <a:ext cx="8917291" cy="47534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6" name="Imagen de mapa de bits" r:id="rId3" imgW="5896798" imgH="4352381" progId="Paint.Picture">
                  <p:embed/>
                </p:oleObj>
              </mc:Choice>
              <mc:Fallback>
                <p:oleObj name="Imagen de mapa de bits" r:id="rId3" imgW="5896798" imgH="435238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2837" y="1736522"/>
                        <a:ext cx="8917291" cy="475345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7403" name="Rectangle 11"/>
          <p:cNvSpPr>
            <a:spLocks noChangeArrowheads="1"/>
          </p:cNvSpPr>
          <p:nvPr/>
        </p:nvSpPr>
        <p:spPr bwMode="auto">
          <a:xfrm>
            <a:off x="1524000" y="6489978"/>
            <a:ext cx="182864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s-ES" altLang="es-CO" sz="1200" dirty="0"/>
              <a:t>Fuente: Software Minitab</a:t>
            </a:r>
            <a:r>
              <a:rPr lang="es-ES" altLang="es-C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0752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7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7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40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21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289108" y="1924086"/>
            <a:ext cx="9613783" cy="3168650"/>
          </a:xfr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ES" altLang="es-CO" sz="2700" b="1" dirty="0"/>
              <a:t>Histograma de Frecuencia para la Resistencia</a:t>
            </a:r>
          </a:p>
          <a:p>
            <a:pPr>
              <a:buFontTx/>
              <a:buNone/>
            </a:pPr>
            <a:endParaRPr lang="es-ES" altLang="es-CO" sz="1200" b="1" dirty="0"/>
          </a:p>
          <a:p>
            <a:pPr algn="just"/>
            <a:r>
              <a:rPr lang="es-ES" altLang="es-CO" sz="2400" dirty="0"/>
              <a:t>La probabilidad (P) que se den los máximos valores de resistencia en los prototipos fabricados es: </a:t>
            </a:r>
          </a:p>
          <a:p>
            <a:pPr algn="just">
              <a:buFontTx/>
              <a:buNone/>
            </a:pPr>
            <a:endParaRPr lang="es-CO" altLang="es-CO" sz="1800" dirty="0"/>
          </a:p>
          <a:p>
            <a:pPr algn="just">
              <a:buFontTx/>
              <a:buNone/>
            </a:pPr>
            <a:endParaRPr lang="es-CO" altLang="es-CO" sz="1800" dirty="0"/>
          </a:p>
          <a:p>
            <a:pPr algn="just">
              <a:buFontTx/>
              <a:buNone/>
            </a:pPr>
            <a:endParaRPr lang="es-CO" altLang="es-CO" sz="1800" dirty="0"/>
          </a:p>
          <a:p>
            <a:pPr algn="just">
              <a:buFontTx/>
              <a:buNone/>
            </a:pPr>
            <a:endParaRPr lang="es-CO" altLang="es-CO" sz="1800" dirty="0"/>
          </a:p>
          <a:p>
            <a:pPr algn="just"/>
            <a:r>
              <a:rPr lang="es-CO" altLang="es-CO" sz="2400" dirty="0"/>
              <a:t>El contenido de información es:</a:t>
            </a:r>
            <a:endParaRPr lang="es-ES" altLang="es-CO" sz="2400" dirty="0"/>
          </a:p>
        </p:txBody>
      </p:sp>
      <p:sp>
        <p:nvSpPr>
          <p:cNvPr id="188422" name="Rectangle 6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s-CO"/>
          </a:p>
        </p:txBody>
      </p:sp>
      <p:sp>
        <p:nvSpPr>
          <p:cNvPr id="188424" name="Rectangle 8"/>
          <p:cNvSpPr>
            <a:spLocks noChangeArrowheads="1"/>
          </p:cNvSpPr>
          <p:nvPr/>
        </p:nvSpPr>
        <p:spPr bwMode="auto">
          <a:xfrm>
            <a:off x="1524001" y="30300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s-CO"/>
          </a:p>
        </p:txBody>
      </p:sp>
      <p:sp>
        <p:nvSpPr>
          <p:cNvPr id="188426" name="Rectangle 10"/>
          <p:cNvSpPr>
            <a:spLocks noChangeArrowheads="1"/>
          </p:cNvSpPr>
          <p:nvPr/>
        </p:nvSpPr>
        <p:spPr bwMode="auto">
          <a:xfrm>
            <a:off x="1524001" y="30300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s-CO"/>
          </a:p>
        </p:txBody>
      </p:sp>
      <p:sp>
        <p:nvSpPr>
          <p:cNvPr id="188429" name="Rectangle 13"/>
          <p:cNvSpPr>
            <a:spLocks noChangeArrowheads="1"/>
          </p:cNvSpPr>
          <p:nvPr/>
        </p:nvSpPr>
        <p:spPr bwMode="auto">
          <a:xfrm>
            <a:off x="1524001" y="30300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s-CO"/>
          </a:p>
        </p:txBody>
      </p:sp>
      <p:graphicFrame>
        <p:nvGraphicFramePr>
          <p:cNvPr id="188428" name="Object 12"/>
          <p:cNvGraphicFramePr>
            <a:graphicFrameLocks noChangeAspect="1"/>
          </p:cNvGraphicFramePr>
          <p:nvPr/>
        </p:nvGraphicFramePr>
        <p:xfrm>
          <a:off x="3432175" y="3644901"/>
          <a:ext cx="575945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6" name="Ecuación" r:id="rId3" imgW="3162300" imgH="431800" progId="Equation.3">
                  <p:embed/>
                </p:oleObj>
              </mc:Choice>
              <mc:Fallback>
                <p:oleObj name="Ecuación" r:id="rId3" imgW="31623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2175" y="3644901"/>
                        <a:ext cx="5759450" cy="792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8431" name="Rectangle 15"/>
          <p:cNvSpPr>
            <a:spLocks noChangeArrowheads="1"/>
          </p:cNvSpPr>
          <p:nvPr/>
        </p:nvSpPr>
        <p:spPr bwMode="auto">
          <a:xfrm>
            <a:off x="1524001" y="30300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s-CO"/>
          </a:p>
        </p:txBody>
      </p:sp>
      <p:graphicFrame>
        <p:nvGraphicFramePr>
          <p:cNvPr id="188430" name="Object 14"/>
          <p:cNvGraphicFramePr>
            <a:graphicFrameLocks noChangeAspect="1"/>
          </p:cNvGraphicFramePr>
          <p:nvPr/>
        </p:nvGraphicFramePr>
        <p:xfrm>
          <a:off x="3503613" y="5373688"/>
          <a:ext cx="5256212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7" name="Ecuación" r:id="rId5" imgW="2374900" imgH="431800" progId="Equation.3">
                  <p:embed/>
                </p:oleObj>
              </mc:Choice>
              <mc:Fallback>
                <p:oleObj name="Ecuación" r:id="rId5" imgW="23749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3613" y="5373688"/>
                        <a:ext cx="5256212" cy="863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053CFA70-9F14-4396-AED1-BFA22BAADDF9}"/>
              </a:ext>
            </a:extLst>
          </p:cNvPr>
          <p:cNvSpPr txBox="1"/>
          <p:nvPr/>
        </p:nvSpPr>
        <p:spPr>
          <a:xfrm>
            <a:off x="2474465" y="0"/>
            <a:ext cx="64540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solidFill>
                  <a:srgbClr val="FF0000"/>
                </a:solidFill>
              </a:rPr>
              <a:t>II AXIOMA DE LA INFORMACION</a:t>
            </a:r>
          </a:p>
          <a:p>
            <a:pPr algn="ctr"/>
            <a:r>
              <a:rPr lang="es-ES" sz="2400" dirty="0">
                <a:solidFill>
                  <a:srgbClr val="FF0000"/>
                </a:solidFill>
              </a:rPr>
              <a:t>EXPRESION CUANTITATIVA</a:t>
            </a:r>
            <a:endParaRPr lang="es-CO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831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84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8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84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84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8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8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421" grpId="0" build="p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5600" y="0"/>
            <a:ext cx="11360800" cy="1122400"/>
          </a:xfrm>
        </p:spPr>
        <p:txBody>
          <a:bodyPr>
            <a:normAutofit/>
          </a:bodyPr>
          <a:lstStyle/>
          <a:p>
            <a:pPr algn="ctr"/>
            <a:r>
              <a:rPr lang="es-CO" sz="3200" dirty="0">
                <a:solidFill>
                  <a:srgbClr val="FF0000"/>
                </a:solidFill>
              </a:rPr>
              <a:t>PLANTEAMIENTO CLAVE EN EL DISEÑO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502183" y="3854786"/>
            <a:ext cx="5125119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</a:t>
            </a:r>
            <a:r>
              <a:rPr kumimoji="0" lang="es-CO" altLang="es-CO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Según </a:t>
            </a:r>
            <a:r>
              <a:rPr kumimoji="0" lang="es-CO" altLang="es-CO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Orlov</a:t>
            </a:r>
            <a:r>
              <a:rPr kumimoji="0" lang="es-CO" altLang="es-CO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P.I. “Fundamentos del Diseño”, Moscú, </a:t>
            </a:r>
            <a:r>
              <a:rPr kumimoji="0" lang="es-CO" altLang="es-CO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Mashinoestroenie</a:t>
            </a:r>
            <a:r>
              <a:rPr kumimoji="0" lang="es-CO" altLang="es-CO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1977 </a:t>
            </a:r>
            <a:endParaRPr kumimoji="0" lang="es-CO" altLang="es-CO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5" name="Imagen 1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410" y="1629027"/>
            <a:ext cx="8125180" cy="21391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235871" y="4535748"/>
            <a:ext cx="9420046" cy="19389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 ORLOV remarca LA CUALIDAD del diseño en atención a indicadores como la fiabilidad, la sostenibilidad y el mínimo consumo de materiales, el peso menor  y la reducida cantidad de  elementos metálicos, además, la eficiencia energética, disponibilidad y seguridad funcional-operativa, la 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manufacturabilidad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y mantenibilidad , costos mínimos posibles de fabricación y reparación- métrica DFMAAM,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prolongada vida útil y potencial nivel de automatización  </a:t>
            </a:r>
            <a:endParaRPr kumimoji="0" lang="es-CO" altLang="es-CO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904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992312" y="1932891"/>
            <a:ext cx="8207375" cy="4176712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114300" indent="0" algn="l">
              <a:buNone/>
            </a:pPr>
            <a:r>
              <a:rPr lang="es-MX" altLang="es-CO" sz="3200" i="1" dirty="0">
                <a:solidFill>
                  <a:schemeClr val="accent1">
                    <a:lumMod val="75000"/>
                  </a:schemeClr>
                </a:solidFill>
                <a:latin typeface="Bauhaus 93" panose="04030905020B02020C02" pitchFamily="82" charset="0"/>
              </a:rPr>
              <a:t>“por lo que a nosotros toca, sostenemos, ante todo, que no toda la ciencia es demostración  y  que las proposiciones inmediatas se conocen   sin demostración</a:t>
            </a:r>
            <a:r>
              <a:rPr lang="es-ES" altLang="es-CO" sz="3200" dirty="0">
                <a:solidFill>
                  <a:schemeClr val="accent1">
                    <a:lumMod val="75000"/>
                  </a:schemeClr>
                </a:solidFill>
                <a:latin typeface="Bauhaus 93" panose="04030905020B02020C02" pitchFamily="82" charset="0"/>
              </a:rPr>
              <a:t> “</a:t>
            </a:r>
          </a:p>
          <a:p>
            <a:pPr algn="l"/>
            <a:endParaRPr lang="es-CO" altLang="es-CO" sz="3200" dirty="0">
              <a:solidFill>
                <a:schemeClr val="accent1">
                  <a:lumMod val="75000"/>
                </a:schemeClr>
              </a:solidFill>
              <a:latin typeface="Bauhaus 93" panose="04030905020B02020C02" pitchFamily="82" charset="0"/>
            </a:endParaRPr>
          </a:p>
          <a:p>
            <a:pPr marL="114300" indent="0" algn="l">
              <a:buNone/>
            </a:pPr>
            <a:r>
              <a:rPr lang="es-CO" altLang="es-CO" sz="3200" dirty="0">
                <a:solidFill>
                  <a:schemeClr val="accent1">
                    <a:lumMod val="75000"/>
                  </a:schemeClr>
                </a:solidFill>
                <a:latin typeface="Bauhaus 93" panose="04030905020B02020C02" pitchFamily="82" charset="0"/>
              </a:rPr>
              <a:t>Aristóteles</a:t>
            </a:r>
            <a:endParaRPr lang="es-ES" altLang="es-CO" sz="3200" dirty="0">
              <a:solidFill>
                <a:schemeClr val="accent1">
                  <a:lumMod val="75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3082571" y="1"/>
            <a:ext cx="5843588" cy="113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s-MX" altLang="es-CO" sz="3200" dirty="0">
                <a:solidFill>
                  <a:srgbClr val="FF0000"/>
                </a:solidFill>
                <a:latin typeface="Bauhaus 93" panose="04030905020B02020C02" pitchFamily="82" charset="0"/>
              </a:rPr>
              <a:t>LA AXIOMÁTICA</a:t>
            </a:r>
            <a:endParaRPr lang="es-ES" altLang="es-CO" sz="3200" dirty="0">
              <a:solidFill>
                <a:srgbClr val="FF0000"/>
              </a:solidFill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892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build="p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5600" y="16778"/>
            <a:ext cx="11360800" cy="1122400"/>
          </a:xfrm>
        </p:spPr>
        <p:txBody>
          <a:bodyPr>
            <a:normAutofit/>
          </a:bodyPr>
          <a:lstStyle/>
          <a:p>
            <a:pPr algn="ctr"/>
            <a:r>
              <a:rPr lang="es-CO" sz="3200" dirty="0">
                <a:solidFill>
                  <a:srgbClr val="FF0000"/>
                </a:solidFill>
              </a:rPr>
              <a:t>PANORAMICA DE LA MAQUINA ETIQUETADORA</a:t>
            </a:r>
            <a:br>
              <a:rPr lang="es-CO" sz="2400" dirty="0">
                <a:solidFill>
                  <a:srgbClr val="FF0000"/>
                </a:solidFill>
              </a:rPr>
            </a:br>
            <a:r>
              <a:rPr lang="es-CO" sz="2400" dirty="0">
                <a:solidFill>
                  <a:srgbClr val="FF0000"/>
                </a:solidFill>
              </a:rPr>
              <a:t>APLICACIÓN DE AD –GT-DFMA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321" y="1421324"/>
            <a:ext cx="8269357" cy="541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72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CO" sz="2400" dirty="0">
                <a:solidFill>
                  <a:srgbClr val="FF0000"/>
                </a:solidFill>
              </a:rPr>
              <a:t> </a:t>
            </a:r>
            <a:r>
              <a:rPr lang="es-CO" sz="3200" dirty="0">
                <a:solidFill>
                  <a:srgbClr val="FF0000"/>
                </a:solidFill>
              </a:rPr>
              <a:t>I AXIOMA   DE LA INDEPENDENCIA ENTRE </a:t>
            </a:r>
            <a:r>
              <a:rPr lang="es-CO" sz="3200" dirty="0" err="1">
                <a:solidFill>
                  <a:srgbClr val="FF0000"/>
                </a:solidFill>
              </a:rPr>
              <a:t>DPs</a:t>
            </a:r>
            <a:r>
              <a:rPr lang="es-CO" sz="3200" dirty="0">
                <a:solidFill>
                  <a:srgbClr val="FF0000"/>
                </a:solidFill>
              </a:rPr>
              <a:t> y </a:t>
            </a:r>
            <a:r>
              <a:rPr lang="es-CO" sz="3200" dirty="0" err="1">
                <a:solidFill>
                  <a:srgbClr val="FF0000"/>
                </a:solidFill>
              </a:rPr>
              <a:t>FRs</a:t>
            </a:r>
            <a:endParaRPr lang="es-CO" sz="3200" dirty="0">
              <a:solidFill>
                <a:srgbClr val="FF0000"/>
              </a:solidFill>
            </a:endParaRPr>
          </a:p>
        </p:txBody>
      </p:sp>
      <p:pic>
        <p:nvPicPr>
          <p:cNvPr id="5" name="Imagen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5" t="-232" r="12797" b="9610"/>
          <a:stretch/>
        </p:blipFill>
        <p:spPr bwMode="auto">
          <a:xfrm>
            <a:off x="1672975" y="1603051"/>
            <a:ext cx="8846050" cy="5066654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25439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415600" y="25307"/>
            <a:ext cx="11360800" cy="1122400"/>
          </a:xfrm>
        </p:spPr>
        <p:txBody>
          <a:bodyPr>
            <a:normAutofit/>
          </a:bodyPr>
          <a:lstStyle/>
          <a:p>
            <a:pPr algn="ctr"/>
            <a:r>
              <a:rPr lang="es-CO" sz="2400" dirty="0">
                <a:solidFill>
                  <a:srgbClr val="FF0000"/>
                </a:solidFill>
              </a:rPr>
              <a:t> </a:t>
            </a:r>
            <a:r>
              <a:rPr lang="es-CO" sz="3200" dirty="0">
                <a:solidFill>
                  <a:srgbClr val="FF0000"/>
                </a:solidFill>
              </a:rPr>
              <a:t>I AXIOMA   DE LA INDEPENDENCIA ENTRE </a:t>
            </a:r>
            <a:r>
              <a:rPr lang="es-CO" sz="3200" dirty="0" err="1">
                <a:solidFill>
                  <a:srgbClr val="FF0000"/>
                </a:solidFill>
              </a:rPr>
              <a:t>DPs</a:t>
            </a:r>
            <a:r>
              <a:rPr lang="es-CO" sz="3200" dirty="0">
                <a:solidFill>
                  <a:srgbClr val="FF0000"/>
                </a:solidFill>
              </a:rPr>
              <a:t> y </a:t>
            </a:r>
            <a:r>
              <a:rPr lang="es-CO" sz="3200" dirty="0" err="1">
                <a:solidFill>
                  <a:srgbClr val="FF0000"/>
                </a:solidFill>
              </a:rPr>
              <a:t>FRs</a:t>
            </a:r>
            <a:endParaRPr lang="es-CO" sz="3200" dirty="0">
              <a:solidFill>
                <a:srgbClr val="FF0000"/>
              </a:solidFill>
            </a:endParaRPr>
          </a:p>
        </p:txBody>
      </p:sp>
      <p:pic>
        <p:nvPicPr>
          <p:cNvPr id="5" name="Imagen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5" t="-232" r="12797" b="9610"/>
          <a:stretch/>
        </p:blipFill>
        <p:spPr bwMode="auto">
          <a:xfrm>
            <a:off x="1736333" y="1417833"/>
            <a:ext cx="8650840" cy="5326915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lum contrast="-20000"/>
          </a:blip>
          <a:stretch>
            <a:fillRect/>
          </a:stretch>
        </p:blipFill>
        <p:spPr>
          <a:xfrm>
            <a:off x="8001420" y="6061299"/>
            <a:ext cx="2385753" cy="64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28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CO" sz="2400" dirty="0">
                <a:solidFill>
                  <a:srgbClr val="FF0000"/>
                </a:solidFill>
              </a:rPr>
              <a:t>POSIBLES VARIANTES DE LA MATRIZ BASE DEL DISEÑO AXIOMATICO</a:t>
            </a:r>
          </a:p>
        </p:txBody>
      </p:sp>
      <p:pic>
        <p:nvPicPr>
          <p:cNvPr id="3" name="Imagen 2"/>
          <p:cNvPicPr/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8" t="7647" r="12537" b="5896"/>
          <a:stretch/>
        </p:blipFill>
        <p:spPr bwMode="auto">
          <a:xfrm>
            <a:off x="1398165" y="1419530"/>
            <a:ext cx="9395670" cy="5396525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26346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5600" y="-13335"/>
            <a:ext cx="11360800" cy="1122400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s-CO" sz="3600" dirty="0">
                <a:solidFill>
                  <a:srgbClr val="FF0000"/>
                </a:solidFill>
              </a:rPr>
              <a:t>DESPLIEGUE DEL DISEÑO AXIOMATICO EN DETALLE</a:t>
            </a:r>
            <a:br>
              <a:rPr lang="es-CO" sz="2400" dirty="0">
                <a:solidFill>
                  <a:srgbClr val="FF0000"/>
                </a:solidFill>
              </a:rPr>
            </a:br>
            <a:r>
              <a:rPr lang="es-CO" sz="2700" dirty="0">
                <a:solidFill>
                  <a:srgbClr val="FF0000"/>
                </a:solidFill>
              </a:rPr>
              <a:t>MEDIANTE EL MAPEO RECURRENTE ZIGZAG ENTRE </a:t>
            </a:r>
            <a:r>
              <a:rPr lang="es-CO" sz="2700" dirty="0" err="1">
                <a:solidFill>
                  <a:srgbClr val="FF0000"/>
                </a:solidFill>
              </a:rPr>
              <a:t>FRs</a:t>
            </a:r>
            <a:r>
              <a:rPr lang="es-CO" sz="2700" dirty="0">
                <a:solidFill>
                  <a:srgbClr val="FF0000"/>
                </a:solidFill>
              </a:rPr>
              <a:t> y </a:t>
            </a:r>
            <a:r>
              <a:rPr lang="es-CO" sz="2700" dirty="0" err="1">
                <a:solidFill>
                  <a:srgbClr val="FF0000"/>
                </a:solidFill>
              </a:rPr>
              <a:t>DPs</a:t>
            </a:r>
            <a:endParaRPr lang="es-CO" sz="2700" dirty="0">
              <a:solidFill>
                <a:srgbClr val="FF0000"/>
              </a:solidFill>
            </a:endParaRPr>
          </a:p>
        </p:txBody>
      </p:sp>
      <p:pic>
        <p:nvPicPr>
          <p:cNvPr id="3" name="Imagen 2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0" t="40092" r="16052" b="10079"/>
          <a:stretch/>
        </p:blipFill>
        <p:spPr bwMode="auto">
          <a:xfrm>
            <a:off x="1191237" y="1442906"/>
            <a:ext cx="9899009" cy="5302594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70290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CO" sz="2400" dirty="0">
                <a:solidFill>
                  <a:srgbClr val="FF0000"/>
                </a:solidFill>
              </a:rPr>
              <a:t>MAPEO DEL DISEÑO AXIOMATICO </a:t>
            </a:r>
            <a:br>
              <a:rPr lang="es-CO" sz="2400" dirty="0">
                <a:solidFill>
                  <a:srgbClr val="FF0000"/>
                </a:solidFill>
              </a:rPr>
            </a:br>
            <a:r>
              <a:rPr lang="es-CO" sz="1800" dirty="0">
                <a:solidFill>
                  <a:srgbClr val="0070C0"/>
                </a:solidFill>
              </a:rPr>
              <a:t>CASO-REFRIGERADOR</a:t>
            </a:r>
            <a:endParaRPr lang="es-CO" sz="2400" dirty="0">
              <a:solidFill>
                <a:srgbClr val="FF0000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3636" r="15221" b="32649"/>
          <a:stretch/>
        </p:blipFill>
        <p:spPr>
          <a:xfrm>
            <a:off x="828870" y="1510017"/>
            <a:ext cx="10534259" cy="5117285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</p:pic>
    </p:spTree>
    <p:extLst>
      <p:ext uri="{BB962C8B-B14F-4D97-AF65-F5344CB8AC3E}">
        <p14:creationId xmlns:p14="http://schemas.microsoft.com/office/powerpoint/2010/main" val="2053662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CO" sz="2400" dirty="0">
                <a:solidFill>
                  <a:srgbClr val="FF0000"/>
                </a:solidFill>
              </a:rPr>
              <a:t>MAPEO DEL DISEÑO AXIOMATICO </a:t>
            </a:r>
            <a:br>
              <a:rPr lang="es-CO" sz="2400" dirty="0">
                <a:solidFill>
                  <a:srgbClr val="FF0000"/>
                </a:solidFill>
              </a:rPr>
            </a:br>
            <a:r>
              <a:rPr lang="es-CO" sz="1800" dirty="0">
                <a:solidFill>
                  <a:srgbClr val="0070C0"/>
                </a:solidFill>
              </a:rPr>
              <a:t>CASO-REFRIGERADOR</a:t>
            </a:r>
            <a:endParaRPr lang="es-CO" sz="2400" dirty="0">
              <a:solidFill>
                <a:srgbClr val="FF0000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66839" r="15221" b="8363"/>
          <a:stretch/>
        </p:blipFill>
        <p:spPr>
          <a:xfrm>
            <a:off x="264920" y="1649337"/>
            <a:ext cx="11707738" cy="4854013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</p:pic>
    </p:spTree>
    <p:extLst>
      <p:ext uri="{BB962C8B-B14F-4D97-AF65-F5344CB8AC3E}">
        <p14:creationId xmlns:p14="http://schemas.microsoft.com/office/powerpoint/2010/main" val="196109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CO" sz="2400" dirty="0">
                <a:solidFill>
                  <a:srgbClr val="FF0000"/>
                </a:solidFill>
              </a:rPr>
              <a:t>DESPLIEGUE DE DESCOMPOSICION EN ZIGZAG</a:t>
            </a:r>
            <a:br>
              <a:rPr lang="es-CO" sz="2400" dirty="0">
                <a:solidFill>
                  <a:srgbClr val="FF0000"/>
                </a:solidFill>
              </a:rPr>
            </a:br>
            <a:r>
              <a:rPr lang="es-CO" sz="1800" dirty="0">
                <a:solidFill>
                  <a:srgbClr val="0070C0"/>
                </a:solidFill>
              </a:rPr>
              <a:t>TABLA DE MATRIZ  MAESTRA DEL DISEÑO</a:t>
            </a:r>
            <a:endParaRPr lang="es-CO" sz="2400" dirty="0">
              <a:solidFill>
                <a:srgbClr val="FF0000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92" t="13212" r="10423" b="41470"/>
          <a:stretch/>
        </p:blipFill>
        <p:spPr>
          <a:xfrm>
            <a:off x="1115737" y="1501629"/>
            <a:ext cx="9970796" cy="515923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894996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1" id="{347E96B2-847B-41E9-BD54-04D541E2E220}" vid="{B5167147-C46E-4B26-A5C5-5F805C6419D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Tema1</Template>
  <TotalTime>644</TotalTime>
  <Words>580</Words>
  <Application>Microsoft Office PowerPoint</Application>
  <PresentationFormat>Panorámica</PresentationFormat>
  <Paragraphs>91</Paragraphs>
  <Slides>27</Slides>
  <Notes>1</Notes>
  <HiddenSlides>0</HiddenSlides>
  <MMClips>0</MMClips>
  <ScaleCrop>false</ScaleCrop>
  <HeadingPairs>
    <vt:vector size="8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27</vt:i4>
      </vt:variant>
    </vt:vector>
  </HeadingPairs>
  <TitlesOfParts>
    <vt:vector size="37" baseType="lpstr">
      <vt:lpstr>Arial</vt:lpstr>
      <vt:lpstr>Bauhaus 93</vt:lpstr>
      <vt:lpstr>Calibri</vt:lpstr>
      <vt:lpstr>Charlesworth</vt:lpstr>
      <vt:lpstr>Montserrat</vt:lpstr>
      <vt:lpstr>Ubuntu Medium</vt:lpstr>
      <vt:lpstr>Wingdings</vt:lpstr>
      <vt:lpstr>Tema1</vt:lpstr>
      <vt:lpstr>Imagen de mapa de bits</vt:lpstr>
      <vt:lpstr>Ecuación</vt:lpstr>
      <vt:lpstr>DISEÑO AXIOMATICO  PRINCIPIOS GUIA </vt:lpstr>
      <vt:lpstr>Presentación de PowerPoint</vt:lpstr>
      <vt:lpstr> I AXIOMA   DE LA INDEPENDENCIA ENTRE DPs y FRs</vt:lpstr>
      <vt:lpstr> I AXIOMA   DE LA INDEPENDENCIA ENTRE DPs y FRs</vt:lpstr>
      <vt:lpstr>POSIBLES VARIANTES DE LA MATRIZ BASE DEL DISEÑO AXIOMATICO</vt:lpstr>
      <vt:lpstr>DESPLIEGUE DEL DISEÑO AXIOMATICO EN DETALLE MEDIANTE EL MAPEO RECURRENTE ZIGZAG ENTRE FRs y DPs</vt:lpstr>
      <vt:lpstr>MAPEO DEL DISEÑO AXIOMATICO  CASO-REFRIGERADOR</vt:lpstr>
      <vt:lpstr>MAPEO DEL DISEÑO AXIOMATICO  CASO-REFRIGERADOR</vt:lpstr>
      <vt:lpstr>DESPLIEGUE DE DESCOMPOSICION EN ZIGZAG TABLA DE MATRIZ  MAESTRA DEL DISEÑO</vt:lpstr>
      <vt:lpstr>DESPLIEGUE DE DESCOMPOSICION EN ZIGZAG TABLA DE MATRIZ  MAESTRA DEL DISEÑO</vt:lpstr>
      <vt:lpstr>DESPLIEGUE DE MAPEO ZIGZAG FRs1 y DPs1 SECCION DE CONGELACION</vt:lpstr>
      <vt:lpstr>DESPLIEGUE DE MAPEO ZIGZAG DE FRs2 y DPs2 SECCION DE REFRIGERACION </vt:lpstr>
      <vt:lpstr>TABLA DE LA MATRIZ MAESTRA DEL DISEÑO AXIOMATICO SINTESIS DEL MAPEO ZIGZAG Y VERIFICACION DE RUTA DE BUEN DISEÑO</vt:lpstr>
      <vt:lpstr>II AXIOMA- DE LA INFORMACÍON PROBABILIDAD Y FIABILIDAD DE BUEN DISEÑO </vt:lpstr>
      <vt:lpstr>DESPLIEGUE DEL DISEÑO AXIOMATICO I NIVEL DE JERARQUIA</vt:lpstr>
      <vt:lpstr>MATRIX  BASE DE DISEÑO  NIVEL DE JERARQUIA I</vt:lpstr>
      <vt:lpstr>ENTORNO ESTRUCTURADO DEL DISEÑO DE PRODUCTO</vt:lpstr>
      <vt:lpstr>Presentación de PowerPoint</vt:lpstr>
      <vt:lpstr>Presentación de PowerPoint</vt:lpstr>
      <vt:lpstr>Matriz de Diseño </vt:lpstr>
      <vt:lpstr>DISEÑO AXIOMÁTICO</vt:lpstr>
      <vt:lpstr>  MATRIZ DE DISEÑO  RELACIÓN ENTRE DPS Y PVS  </vt:lpstr>
      <vt:lpstr>Presentación de PowerPoint</vt:lpstr>
      <vt:lpstr>Presentación de PowerPoint</vt:lpstr>
      <vt:lpstr>PLANTEAMIENTO CLAVE EN EL DISEÑO</vt:lpstr>
      <vt:lpstr>Presentación de PowerPoint</vt:lpstr>
      <vt:lpstr>PANORAMICA DE LA MAQUINA ETIQUETADORA APLICACIÓN DE AD –GT-DFMA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PRINCIPIOS DIRECTORES DEL DISEÑO AXIOMATICO MODELAMIENTO BASE DE EQUIPOS Y PROCESOS-MANUFACTURA AUTOMATIZADOS        Por Profesor Ernesto Córdoba Nieto Universidad Nacional de Colombia Agosto del año 2019</dc:title>
  <dc:creator>Familia Cordoba</dc:creator>
  <cp:lastModifiedBy>Ernesto Cordoba Nieto</cp:lastModifiedBy>
  <cp:revision>77</cp:revision>
  <dcterms:created xsi:type="dcterms:W3CDTF">2019-08-16T00:25:25Z</dcterms:created>
  <dcterms:modified xsi:type="dcterms:W3CDTF">2022-03-24T00:45:31Z</dcterms:modified>
</cp:coreProperties>
</file>